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7" r:id="rId32"/>
    <p:sldId id="288" r:id="rId33"/>
    <p:sldId id="289" r:id="rId34"/>
    <p:sldId id="290" r:id="rId35"/>
    <p:sldId id="286" r:id="rId36"/>
    <p:sldId id="291" r:id="rId37"/>
    <p:sldId id="292" r:id="rId38"/>
    <p:sldId id="293" r:id="rId39"/>
    <p:sldId id="294" r:id="rId40"/>
    <p:sldId id="295" r:id="rId41"/>
    <p:sldId id="301" r:id="rId42"/>
    <p:sldId id="303" r:id="rId43"/>
    <p:sldId id="302" r:id="rId44"/>
    <p:sldId id="296" r:id="rId45"/>
    <p:sldId id="297" r:id="rId46"/>
    <p:sldId id="298" r:id="rId47"/>
    <p:sldId id="299" r:id="rId48"/>
    <p:sldId id="300" r:id="rId49"/>
    <p:sldId id="304" r:id="rId50"/>
    <p:sldId id="305" r:id="rId51"/>
    <p:sldId id="306" r:id="rId52"/>
    <p:sldId id="307" r:id="rId53"/>
    <p:sldId id="308" r:id="rId5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1" d="100"/>
          <a:sy n="81" d="100"/>
        </p:scale>
        <p:origin x="754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D05DF1-5F17-41E2-9C34-DEFF768FB9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D47681-659A-4FFF-9DB4-C77D9D675F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F1B6CF-ABF3-4918-8929-98149FFB6D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7C0D9-9294-4A16-9FE7-E2721D2BA4D4}" type="datetimeFigureOut">
              <a:rPr lang="en-IN" smtClean="0"/>
              <a:t>22-10-2024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5567B3-3251-4447-AA7F-E2562866E7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FFF4BC-6621-4687-ADD1-E2C75E171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1D209-A814-48A5-924C-C9DF0A4841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654349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33DAA-04A2-4FAF-816D-B82B31F58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21E944-529C-467E-BEBA-652FD3E9F3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97632C-62F4-46AA-98EE-296B25B47F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7C0D9-9294-4A16-9FE7-E2721D2BA4D4}" type="datetimeFigureOut">
              <a:rPr lang="en-IN" smtClean="0"/>
              <a:t>22-10-2024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B1EAB5-52E4-4134-B6F9-02B8C3E439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52D293-1B49-4048-8976-C270FE6960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1D209-A814-48A5-924C-C9DF0A4841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300101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4EDAD79-44E0-424D-B279-0A47E147F4A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87E3D4B-F43C-4615-9861-24DE3E2CC6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918221-8FBA-41A1-9B09-262A6EB8E3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7C0D9-9294-4A16-9FE7-E2721D2BA4D4}" type="datetimeFigureOut">
              <a:rPr lang="en-IN" smtClean="0"/>
              <a:t>22-10-2024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E88BA7-9BB1-4124-92DF-3F088669B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383FFE-1829-4931-8F8A-9A69FC577E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1D209-A814-48A5-924C-C9DF0A4841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134992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869220-5715-425B-8B87-3A1BAF97FB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2800">
                <a:latin typeface="+mn-lt"/>
              </a:defRPr>
            </a:lvl1pPr>
          </a:lstStyle>
          <a:p>
            <a:r>
              <a:rPr lang="en-US" dirty="0"/>
              <a:t>Click to edit </a:t>
            </a:r>
            <a:r>
              <a:rPr lang="en-US" dirty="0" err="1"/>
              <a:t>Maaster</a:t>
            </a:r>
            <a:r>
              <a:rPr lang="en-US" dirty="0"/>
              <a:t> title style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D50ED-7F23-4193-A249-EB04C0FBE1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4CB791-E1FD-4182-AD74-7CE7649280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7C0D9-9294-4A16-9FE7-E2721D2BA4D4}" type="datetimeFigureOut">
              <a:rPr lang="en-IN" smtClean="0"/>
              <a:t>22-10-2024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4288EB-D942-4ED2-9E16-6AA9CCFC6D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FA41DC-3F72-434A-84B7-CA04E208E9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1D209-A814-48A5-924C-C9DF0A4841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600991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78C25-0A30-4E15-AD79-A35C348408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163B91-14E7-40E0-9829-1033140F39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3D549F-8F30-4237-B5D9-B7DD809B15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7C0D9-9294-4A16-9FE7-E2721D2BA4D4}" type="datetimeFigureOut">
              <a:rPr lang="en-IN" smtClean="0"/>
              <a:t>22-10-2024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8251E3-E0C4-4D92-8184-51874A5645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13E590-1411-4369-B125-64BB981F8D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1D209-A814-48A5-924C-C9DF0A4841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415751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9225B7-27FA-492B-964C-51B32310DA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27E6A4-15F9-48C3-A303-37D42DA36E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92A8DE-A388-4715-903C-F6E4B849BA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91122C-733F-439E-AC6A-C7A786C4C1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7C0D9-9294-4A16-9FE7-E2721D2BA4D4}" type="datetimeFigureOut">
              <a:rPr lang="en-IN" smtClean="0"/>
              <a:t>22-10-2024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7C13CA-9762-47F2-9BAB-00E4585BB4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61DF24-D798-4260-9C48-FBA3EFB1F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1D209-A814-48A5-924C-C9DF0A4841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801699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5979F-929D-4F37-AA36-1010D6CEC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8E582D-86B4-4F44-B608-97514CABA7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411C3A-5DA9-4407-AE7A-2D0D11B17D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A65E6F7-04F7-4ED6-A842-167BD2CDB6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71A871E-A1B1-49C3-8804-7E587B3D40E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12E07C-D3AF-40D6-A125-88E71AF703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7C0D9-9294-4A16-9FE7-E2721D2BA4D4}" type="datetimeFigureOut">
              <a:rPr lang="en-IN" smtClean="0"/>
              <a:t>22-10-2024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B5577AE-88B6-4214-A3EB-23B3F6938F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3B30455-2070-4DC1-80CB-A4FEF4C0F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1D209-A814-48A5-924C-C9DF0A4841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825400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541088-05A2-4BB1-A146-6BE205770E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6504CAC-9F7C-4977-84FB-7420E01B8B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7C0D9-9294-4A16-9FE7-E2721D2BA4D4}" type="datetimeFigureOut">
              <a:rPr lang="en-IN" smtClean="0"/>
              <a:t>22-10-2024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8730E84-9465-4374-82EB-ABF318E96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90D13E-D2FF-403D-8984-6EFCD5C0C2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1D209-A814-48A5-924C-C9DF0A4841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729441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B3C2502-9CDA-48AB-B49C-195CBAD427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7C0D9-9294-4A16-9FE7-E2721D2BA4D4}" type="datetimeFigureOut">
              <a:rPr lang="en-IN" smtClean="0"/>
              <a:t>22-10-2024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3F8F9B8-FB13-4AC4-85E1-69323E6C9A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5D1585-CF04-488A-A8C6-3BB65511FF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1D209-A814-48A5-924C-C9DF0A4841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563571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5AC824-9AAA-4BEE-8CCF-2821ECC92D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A29308-1590-4F38-BAFA-04DA11E509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2A0A12-3F6F-4C60-924C-E85EF43C4D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823BDE-6ABB-4C0F-9402-C6430558A2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7C0D9-9294-4A16-9FE7-E2721D2BA4D4}" type="datetimeFigureOut">
              <a:rPr lang="en-IN" smtClean="0"/>
              <a:t>22-10-2024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5389E7-FE50-4A14-BDDB-D5544EB213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9286B4-F75F-4653-AC0E-1A71C81D4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1D209-A814-48A5-924C-C9DF0A4841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132762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CAF6A-64C5-4E92-BAE9-3C8F6063B1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B4DE1E0-EFEB-42CC-AA1C-B954FF6BE81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A69B18-C602-441E-A0C3-2D92636E2D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DE217D-9906-4A88-9A54-FAB99FFD5C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7C0D9-9294-4A16-9FE7-E2721D2BA4D4}" type="datetimeFigureOut">
              <a:rPr lang="en-IN" smtClean="0"/>
              <a:t>22-10-2024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A7C0DF-3F5B-4F72-87D3-24DE6439E2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CCF492-76F6-4169-841E-3C8F89181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1D209-A814-48A5-924C-C9DF0A4841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865931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E78007D-E7D5-43AE-9507-82374D608A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1B7CCE-4FF5-4AB5-89DF-B30E37F449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7AB377-E021-43B5-9BB6-0C7C8A0AD25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C7C0D9-9294-4A16-9FE7-E2721D2BA4D4}" type="datetimeFigureOut">
              <a:rPr lang="en-IN" smtClean="0"/>
              <a:t>22-10-2024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DD0B48-F5F2-4ED5-98B5-C63BC07181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5967D5-EBD1-4CED-935C-2E5682343E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81D209-A814-48A5-924C-C9DF0A4841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655674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D6F8D9-0961-40CC-B5D4-476D6723604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Pipeline 1 (Azure Synapse Analytics)</a:t>
            </a:r>
            <a:endParaRPr lang="en-IN" sz="4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4EA7281-EC56-4685-A91A-1CA20F1211C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2400" dirty="0"/>
              <a:t>ADLS(Synapse) &gt; ADLS (ADF/Databricks) &gt; Dedicated SQL (Synapse)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493734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3D4F11-4FED-4415-A55C-E11C72600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is already created Built-in Serverless SQL 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DA4600B-3F9D-46EB-84C4-3609E614DC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40396" y="1825625"/>
            <a:ext cx="9111207" cy="4351338"/>
          </a:xfrm>
        </p:spPr>
      </p:pic>
    </p:spTree>
    <p:extLst>
      <p:ext uri="{BB962C8B-B14F-4D97-AF65-F5344CB8AC3E}">
        <p14:creationId xmlns:p14="http://schemas.microsoft.com/office/powerpoint/2010/main" val="37590777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E82B44-5AB3-40C9-8F4F-2FFBD94B23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go to manage  &gt; SQL pools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E1F7BBF-B587-4126-9FE7-31BB2D284D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87712" y="1825625"/>
            <a:ext cx="9216575" cy="4351338"/>
          </a:xfrm>
        </p:spPr>
      </p:pic>
    </p:spTree>
    <p:extLst>
      <p:ext uri="{BB962C8B-B14F-4D97-AF65-F5344CB8AC3E}">
        <p14:creationId xmlns:p14="http://schemas.microsoft.com/office/powerpoint/2010/main" val="38116255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1D962-5FAD-4C8E-AC16-6457DC35F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BE130FD-1326-43E6-9F6E-D9F54D44F0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87712" y="1825625"/>
            <a:ext cx="9216575" cy="4351338"/>
          </a:xfrm>
        </p:spPr>
      </p:pic>
    </p:spTree>
    <p:extLst>
      <p:ext uri="{BB962C8B-B14F-4D97-AF65-F5344CB8AC3E}">
        <p14:creationId xmlns:p14="http://schemas.microsoft.com/office/powerpoint/2010/main" val="11591222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FBF146-3031-4AEF-BBF7-7ED55647B9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here we can create Dedicated SQL pool for storage of Target table. Give name and performance level according to requirement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0F492F8-4B38-41E2-9705-8458E51F6A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02921" y="1825625"/>
            <a:ext cx="9186158" cy="4351338"/>
          </a:xfrm>
        </p:spPr>
      </p:pic>
    </p:spTree>
    <p:extLst>
      <p:ext uri="{BB962C8B-B14F-4D97-AF65-F5344CB8AC3E}">
        <p14:creationId xmlns:p14="http://schemas.microsoft.com/office/powerpoint/2010/main" val="6408671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8BD66-046D-41CF-A171-676E07AFCB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go to </a:t>
            </a:r>
            <a:r>
              <a:rPr lang="en-US" dirty="0" err="1"/>
              <a:t>apache</a:t>
            </a:r>
            <a:r>
              <a:rPr lang="en-US" dirty="0"/>
              <a:t> spark pool to create Spark WS (like Databricks)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7D3534B-D3E7-45B9-BBA4-54D73165A9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02655" y="1825625"/>
            <a:ext cx="9186690" cy="4351338"/>
          </a:xfrm>
        </p:spPr>
      </p:pic>
    </p:spTree>
    <p:extLst>
      <p:ext uri="{BB962C8B-B14F-4D97-AF65-F5344CB8AC3E}">
        <p14:creationId xmlns:p14="http://schemas.microsoft.com/office/powerpoint/2010/main" val="39431251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8891FE-7453-4E33-808B-30971FB82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select this according to requirement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6EDBAC1-AB54-4E85-9078-155D3356CA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09843" y="1825625"/>
            <a:ext cx="9172313" cy="4351338"/>
          </a:xfrm>
        </p:spPr>
      </p:pic>
    </p:spTree>
    <p:extLst>
      <p:ext uri="{BB962C8B-B14F-4D97-AF65-F5344CB8AC3E}">
        <p14:creationId xmlns:p14="http://schemas.microsoft.com/office/powerpoint/2010/main" val="13496979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5BB76A-0A43-453D-A4C4-6F3519784B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go to data &gt; bikedata.csv &gt; New SQL script (Right Click) &gt; Select Top 1000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F501FBA-4194-4AC9-9B44-87772F0F88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41475" y="1825625"/>
            <a:ext cx="9309049" cy="4351338"/>
          </a:xfrm>
        </p:spPr>
      </p:pic>
    </p:spTree>
    <p:extLst>
      <p:ext uri="{BB962C8B-B14F-4D97-AF65-F5344CB8AC3E}">
        <p14:creationId xmlns:p14="http://schemas.microsoft.com/office/powerpoint/2010/main" val="13642337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2881A-629B-4DA4-A134-1AE30EB34E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here we can see the data through SQL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4E11DB0-7165-4A40-849E-F2066F0EA7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13005" y="1825625"/>
            <a:ext cx="9165990" cy="4351338"/>
          </a:xfrm>
        </p:spPr>
      </p:pic>
    </p:spTree>
    <p:extLst>
      <p:ext uri="{BB962C8B-B14F-4D97-AF65-F5344CB8AC3E}">
        <p14:creationId xmlns:p14="http://schemas.microsoft.com/office/powerpoint/2010/main" val="11055748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E29688-147C-41F6-8E94-4496E2E11A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6075"/>
            <a:ext cx="10515600" cy="1325563"/>
          </a:xfrm>
        </p:spPr>
        <p:txBody>
          <a:bodyPr/>
          <a:lstStyle/>
          <a:p>
            <a:r>
              <a:rPr lang="en-US" dirty="0"/>
              <a:t>Now if go to ‘Load to </a:t>
            </a:r>
            <a:r>
              <a:rPr lang="en-US" dirty="0" err="1"/>
              <a:t>Dataframe</a:t>
            </a:r>
            <a:r>
              <a:rPr lang="en-US" dirty="0"/>
              <a:t>’ it will open in Spark Pool and it will give IDE like Databricks. There in Spark pool we can work similar like </a:t>
            </a:r>
            <a:r>
              <a:rPr lang="en-US" dirty="0" err="1"/>
              <a:t>databricks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13904EA-35C6-4094-A65A-DDECAF5E40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82620" y="1825625"/>
            <a:ext cx="9226759" cy="4351338"/>
          </a:xfrm>
        </p:spPr>
      </p:pic>
    </p:spTree>
    <p:extLst>
      <p:ext uri="{BB962C8B-B14F-4D97-AF65-F5344CB8AC3E}">
        <p14:creationId xmlns:p14="http://schemas.microsoft.com/office/powerpoint/2010/main" val="9461433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5EF3AD-7FBE-4D9A-83A4-5746E1B18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go to New data Flow 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E841F58-8C9D-4666-A43D-465DD670FF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40993" y="1825625"/>
            <a:ext cx="9110014" cy="4351338"/>
          </a:xfrm>
        </p:spPr>
      </p:pic>
    </p:spTree>
    <p:extLst>
      <p:ext uri="{BB962C8B-B14F-4D97-AF65-F5344CB8AC3E}">
        <p14:creationId xmlns:p14="http://schemas.microsoft.com/office/powerpoint/2010/main" val="25685095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419E3-8AC4-4A35-A249-2662C3F49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Synapse Analytics WS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C6076BD-C8D3-4ABB-82FA-D6D2343B14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30428" y="1825625"/>
            <a:ext cx="9131144" cy="4351338"/>
          </a:xfrm>
        </p:spPr>
      </p:pic>
    </p:spTree>
    <p:extLst>
      <p:ext uri="{BB962C8B-B14F-4D97-AF65-F5344CB8AC3E}">
        <p14:creationId xmlns:p14="http://schemas.microsoft.com/office/powerpoint/2010/main" val="41695000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ABBED-E123-449E-A9B3-EAE64E80F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 file Format – CSV so delimited text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A7E2064-531E-4FD1-AE6D-C800B162E3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02388" y="1825625"/>
            <a:ext cx="9187224" cy="4351338"/>
          </a:xfrm>
        </p:spPr>
      </p:pic>
    </p:spTree>
    <p:extLst>
      <p:ext uri="{BB962C8B-B14F-4D97-AF65-F5344CB8AC3E}">
        <p14:creationId xmlns:p14="http://schemas.microsoft.com/office/powerpoint/2010/main" val="21761824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79D203-BA96-4BD9-8A52-3097877E72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FA6AE83-79D1-4380-B202-0437F16E1A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07968" y="1825625"/>
            <a:ext cx="9176063" cy="4351338"/>
          </a:xfrm>
        </p:spPr>
      </p:pic>
    </p:spTree>
    <p:extLst>
      <p:ext uri="{BB962C8B-B14F-4D97-AF65-F5344CB8AC3E}">
        <p14:creationId xmlns:p14="http://schemas.microsoft.com/office/powerpoint/2010/main" val="16301069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9737FC-79CD-452B-9406-01D947D5F1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we can perform dataflow like ADF here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C73A896-A40C-4A6F-AEE5-ABBB3B33F7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3044" y="1825625"/>
            <a:ext cx="9145911" cy="4351338"/>
          </a:xfrm>
        </p:spPr>
      </p:pic>
    </p:spTree>
    <p:extLst>
      <p:ext uri="{BB962C8B-B14F-4D97-AF65-F5344CB8AC3E}">
        <p14:creationId xmlns:p14="http://schemas.microsoft.com/office/powerpoint/2010/main" val="2823611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7EFE93-FFA1-4C76-A796-6FF147671C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 Data Flow debug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E97FF93-6377-4F59-B532-D38093E1D9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07968" y="1825625"/>
            <a:ext cx="9176063" cy="4351338"/>
          </a:xfrm>
        </p:spPr>
      </p:pic>
    </p:spTree>
    <p:extLst>
      <p:ext uri="{BB962C8B-B14F-4D97-AF65-F5344CB8AC3E}">
        <p14:creationId xmlns:p14="http://schemas.microsoft.com/office/powerpoint/2010/main" val="26835050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0C70A-2695-4D7D-8CD6-9DCEC49477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 to projection &gt; import projection to see columns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2ED6E1F-95C0-4605-8E94-0DFB830E40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07708" y="1825625"/>
            <a:ext cx="9176584" cy="4351338"/>
          </a:xfrm>
        </p:spPr>
      </p:pic>
    </p:spTree>
    <p:extLst>
      <p:ext uri="{BB962C8B-B14F-4D97-AF65-F5344CB8AC3E}">
        <p14:creationId xmlns:p14="http://schemas.microsoft.com/office/powerpoint/2010/main" val="8741923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86D3E-7A65-49E4-8339-2598937042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Projection successfully imported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61C5DB7-D8DA-4687-84C5-A378461688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72402" y="1825625"/>
            <a:ext cx="9247195" cy="4351338"/>
          </a:xfrm>
        </p:spPr>
      </p:pic>
    </p:spTree>
    <p:extLst>
      <p:ext uri="{BB962C8B-B14F-4D97-AF65-F5344CB8AC3E}">
        <p14:creationId xmlns:p14="http://schemas.microsoft.com/office/powerpoint/2010/main" val="39696898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DD5C43-0C7F-4097-8261-20EB028CE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 to data preview &gt; refresh to preview data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3AF5206-DC8B-44F3-A18C-05C951243E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80547" y="1825625"/>
            <a:ext cx="10030906" cy="4351338"/>
          </a:xfrm>
        </p:spPr>
      </p:pic>
    </p:spTree>
    <p:extLst>
      <p:ext uri="{BB962C8B-B14F-4D97-AF65-F5344CB8AC3E}">
        <p14:creationId xmlns:p14="http://schemas.microsoft.com/office/powerpoint/2010/main" val="31376247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04026C-2223-4E83-AD8C-5567A72D3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Rename as ‘</a:t>
            </a:r>
            <a:r>
              <a:rPr lang="en-US" dirty="0" err="1"/>
              <a:t>InputData</a:t>
            </a:r>
            <a:r>
              <a:rPr lang="en-US" dirty="0"/>
              <a:t>’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F8BD5DC-6B88-44C0-B5CC-6277DC3043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07968" y="1825625"/>
            <a:ext cx="9176063" cy="4351338"/>
          </a:xfrm>
        </p:spPr>
      </p:pic>
    </p:spTree>
    <p:extLst>
      <p:ext uri="{BB962C8B-B14F-4D97-AF65-F5344CB8AC3E}">
        <p14:creationId xmlns:p14="http://schemas.microsoft.com/office/powerpoint/2010/main" val="3824646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1B785E-ADB5-4422-93BE-31E5DC233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Derived Column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BA0028F-9010-4405-AA4D-48824E1F79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13005" y="1825625"/>
            <a:ext cx="9165990" cy="4351338"/>
          </a:xfrm>
        </p:spPr>
      </p:pic>
    </p:spTree>
    <p:extLst>
      <p:ext uri="{BB962C8B-B14F-4D97-AF65-F5344CB8AC3E}">
        <p14:creationId xmlns:p14="http://schemas.microsoft.com/office/powerpoint/2010/main" val="16435218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D94CD0-675A-4EDA-98B6-8E73FBD23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 the Required Transformation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52002F6-41B6-454C-869F-1954DC7DE9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87712" y="1825625"/>
            <a:ext cx="9216575" cy="4351338"/>
          </a:xfrm>
        </p:spPr>
      </p:pic>
    </p:spTree>
    <p:extLst>
      <p:ext uri="{BB962C8B-B14F-4D97-AF65-F5344CB8AC3E}">
        <p14:creationId xmlns:p14="http://schemas.microsoft.com/office/powerpoint/2010/main" val="27646190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CB153F-4F64-463A-A862-DAB962F50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 to Develop &gt; click ‘+’ . This services we can perform in Synapse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BCAC049-562D-4F01-8DF2-291DFE5274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08804" y="1825625"/>
            <a:ext cx="9174391" cy="4351338"/>
          </a:xfrm>
        </p:spPr>
      </p:pic>
    </p:spTree>
    <p:extLst>
      <p:ext uri="{BB962C8B-B14F-4D97-AF65-F5344CB8AC3E}">
        <p14:creationId xmlns:p14="http://schemas.microsoft.com/office/powerpoint/2010/main" val="26313258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7DCB41-8252-4872-8D2B-F3D3039BC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Calculated Profit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6DAB1EE-2602-47AD-A973-99542F15F2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12495" y="1825625"/>
            <a:ext cx="9167010" cy="4351338"/>
          </a:xfrm>
        </p:spPr>
      </p:pic>
    </p:spTree>
    <p:extLst>
      <p:ext uri="{BB962C8B-B14F-4D97-AF65-F5344CB8AC3E}">
        <p14:creationId xmlns:p14="http://schemas.microsoft.com/office/powerpoint/2010/main" val="24873393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72FA3-F206-4602-A547-C0310DC0A0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go to manage &gt; SQL pool &gt; New to Create Dedicated SQL Pool for Sink of Target Table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06B1DDE-D18D-4C9A-8256-B297E86883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10359" y="1825625"/>
            <a:ext cx="9171281" cy="4351338"/>
          </a:xfrm>
        </p:spPr>
      </p:pic>
    </p:spTree>
    <p:extLst>
      <p:ext uri="{BB962C8B-B14F-4D97-AF65-F5344CB8AC3E}">
        <p14:creationId xmlns:p14="http://schemas.microsoft.com/office/powerpoint/2010/main" val="32229749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63E14E-D37E-4E16-9533-74FD9AA78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Give SQL pool name and performance level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1AF7E26-52C5-425B-9DEC-59E37A04C1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77517" y="1825625"/>
            <a:ext cx="9236966" cy="4351338"/>
          </a:xfrm>
        </p:spPr>
      </p:pic>
    </p:spTree>
    <p:extLst>
      <p:ext uri="{BB962C8B-B14F-4D97-AF65-F5344CB8AC3E}">
        <p14:creationId xmlns:p14="http://schemas.microsoft.com/office/powerpoint/2010/main" val="35688267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E61160-22EA-42AB-935D-E1D765BD8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settings 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C2A48C2-85AF-483A-9439-1B3B1DA0CC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38021" y="1825625"/>
            <a:ext cx="9115958" cy="4351338"/>
          </a:xfrm>
        </p:spPr>
      </p:pic>
    </p:spTree>
    <p:extLst>
      <p:ext uri="{BB962C8B-B14F-4D97-AF65-F5344CB8AC3E}">
        <p14:creationId xmlns:p14="http://schemas.microsoft.com/office/powerpoint/2010/main" val="32747062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7E409E-8DB9-48B0-871B-9BB6D118A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4FF5978-DBED-4FAE-B3DE-B71A4A6DFA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72402" y="1825625"/>
            <a:ext cx="9247195" cy="4351338"/>
          </a:xfrm>
        </p:spPr>
      </p:pic>
    </p:spTree>
    <p:extLst>
      <p:ext uri="{BB962C8B-B14F-4D97-AF65-F5344CB8AC3E}">
        <p14:creationId xmlns:p14="http://schemas.microsoft.com/office/powerpoint/2010/main" val="34289506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26C120-5846-4777-908A-565ABF576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create Sink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C0C4BF-2B56-4BB8-BE0E-E433AF398C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95192" y="1825625"/>
            <a:ext cx="9201616" cy="4351338"/>
          </a:xfrm>
        </p:spPr>
      </p:pic>
    </p:spTree>
    <p:extLst>
      <p:ext uri="{BB962C8B-B14F-4D97-AF65-F5344CB8AC3E}">
        <p14:creationId xmlns:p14="http://schemas.microsoft.com/office/powerpoint/2010/main" val="26579221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D52527-94FF-4D3A-8D0B-0F624C6BA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732BFDE-EDF6-46A4-8BD3-606515E14F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92793" y="1825625"/>
            <a:ext cx="9206414" cy="4351338"/>
          </a:xfrm>
        </p:spPr>
      </p:pic>
    </p:spTree>
    <p:extLst>
      <p:ext uri="{BB962C8B-B14F-4D97-AF65-F5344CB8AC3E}">
        <p14:creationId xmlns:p14="http://schemas.microsoft.com/office/powerpoint/2010/main" val="14117312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6ECA1-F705-4108-B588-0DA295C39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Synapse Analytics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75B9EEB-E40F-49F8-8CB5-55D6E52288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02388" y="1825625"/>
            <a:ext cx="9187224" cy="4351338"/>
          </a:xfrm>
        </p:spPr>
      </p:pic>
    </p:spTree>
    <p:extLst>
      <p:ext uri="{BB962C8B-B14F-4D97-AF65-F5344CB8AC3E}">
        <p14:creationId xmlns:p14="http://schemas.microsoft.com/office/powerpoint/2010/main" val="38876321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E9C3B-5D03-493C-A9AD-D3C7A02578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clicked the linked service as it has already connected via Synapse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ED913B5-34E1-4ECD-9DB8-AAF30D1403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07968" y="1825625"/>
            <a:ext cx="9176063" cy="4351338"/>
          </a:xfrm>
        </p:spPr>
      </p:pic>
    </p:spTree>
    <p:extLst>
      <p:ext uri="{BB962C8B-B14F-4D97-AF65-F5344CB8AC3E}">
        <p14:creationId xmlns:p14="http://schemas.microsoft.com/office/powerpoint/2010/main" val="279143037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707B6C-59DE-49B5-AB04-E356AD50BC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Table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0B63E86-1BA9-4CB1-87C3-EC6F81AC25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71543" y="1825625"/>
            <a:ext cx="6248913" cy="4351338"/>
          </a:xfrm>
        </p:spPr>
      </p:pic>
    </p:spTree>
    <p:extLst>
      <p:ext uri="{BB962C8B-B14F-4D97-AF65-F5344CB8AC3E}">
        <p14:creationId xmlns:p14="http://schemas.microsoft.com/office/powerpoint/2010/main" val="31266078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011B9-3A8D-4C24-BC1C-D3153E41C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go to resource group, this is ADLS which is created during synapse creation. Its already linked to Synapse WS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582F49E-97A5-439A-9836-DA29677F85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9408" y="1825625"/>
            <a:ext cx="9273184" cy="4351338"/>
          </a:xfrm>
        </p:spPr>
      </p:pic>
    </p:spTree>
    <p:extLst>
      <p:ext uri="{BB962C8B-B14F-4D97-AF65-F5344CB8AC3E}">
        <p14:creationId xmlns:p14="http://schemas.microsoft.com/office/powerpoint/2010/main" val="98969362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B85323-C0B8-4074-9792-E57ADBCFB7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Rename as ‘</a:t>
            </a:r>
            <a:r>
              <a:rPr lang="en-US" dirty="0" err="1"/>
              <a:t>BikeData_TB</a:t>
            </a:r>
            <a:r>
              <a:rPr lang="en-US" dirty="0"/>
              <a:t>’  &gt;  Create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F41D7FB-ECBE-4204-ABA5-86BA0C53B7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13005" y="1825625"/>
            <a:ext cx="9165990" cy="4351338"/>
          </a:xfrm>
        </p:spPr>
      </p:pic>
    </p:spTree>
    <p:extLst>
      <p:ext uri="{BB962C8B-B14F-4D97-AF65-F5344CB8AC3E}">
        <p14:creationId xmlns:p14="http://schemas.microsoft.com/office/powerpoint/2010/main" val="354914355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F532FE-7B28-4884-8D0A-175EC00FC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Also Go to Sink &gt; Open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FF3AF16-2F58-4894-99DA-0833A529A4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06661" y="1825625"/>
            <a:ext cx="9178678" cy="4351338"/>
          </a:xfrm>
        </p:spPr>
      </p:pic>
    </p:spTree>
    <p:extLst>
      <p:ext uri="{BB962C8B-B14F-4D97-AF65-F5344CB8AC3E}">
        <p14:creationId xmlns:p14="http://schemas.microsoft.com/office/powerpoint/2010/main" val="322892646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D748B-7990-4372-8E6A-DDB511490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Give </a:t>
            </a:r>
            <a:r>
              <a:rPr lang="en-US" dirty="0" err="1"/>
              <a:t>DBname</a:t>
            </a:r>
            <a:r>
              <a:rPr lang="en-US" dirty="0"/>
              <a:t> (Important)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CD3E2FC-C58C-47FD-B5E2-166B71B98D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07968" y="1825625"/>
            <a:ext cx="9176063" cy="4351338"/>
          </a:xfrm>
        </p:spPr>
      </p:pic>
    </p:spTree>
    <p:extLst>
      <p:ext uri="{BB962C8B-B14F-4D97-AF65-F5344CB8AC3E}">
        <p14:creationId xmlns:p14="http://schemas.microsoft.com/office/powerpoint/2010/main" val="258107123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CE6E64-4D8E-48F7-9DA0-C14D14E03A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Give this name to </a:t>
            </a:r>
            <a:r>
              <a:rPr lang="en-US" dirty="0" err="1"/>
              <a:t>DBName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24E686-AB10-4D21-B165-C3167F1A45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72157" y="1825625"/>
            <a:ext cx="6447685" cy="4351338"/>
          </a:xfrm>
        </p:spPr>
      </p:pic>
    </p:spTree>
    <p:extLst>
      <p:ext uri="{BB962C8B-B14F-4D97-AF65-F5344CB8AC3E}">
        <p14:creationId xmlns:p14="http://schemas.microsoft.com/office/powerpoint/2010/main" val="104646185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186922-5DAA-4617-AE36-E9E4C892E5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Publish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D16AEDD-C40C-4CF0-B5AD-6000206080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02921" y="1825625"/>
            <a:ext cx="9186158" cy="4351338"/>
          </a:xfrm>
        </p:spPr>
      </p:pic>
    </p:spTree>
    <p:extLst>
      <p:ext uri="{BB962C8B-B14F-4D97-AF65-F5344CB8AC3E}">
        <p14:creationId xmlns:p14="http://schemas.microsoft.com/office/powerpoint/2010/main" val="342129353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C4CEDB-3504-4239-BE01-79F918053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Pipeline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70E5623-D693-4A9C-A4CE-6881D644C0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92793" y="1825625"/>
            <a:ext cx="9206414" cy="4351338"/>
          </a:xfrm>
        </p:spPr>
      </p:pic>
    </p:spTree>
    <p:extLst>
      <p:ext uri="{BB962C8B-B14F-4D97-AF65-F5344CB8AC3E}">
        <p14:creationId xmlns:p14="http://schemas.microsoft.com/office/powerpoint/2010/main" val="427463774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5ECF1F-F551-4A04-B1B8-DB1E0E3D7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Dataflow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3870340-4304-4644-A851-2131662153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72402" y="1825625"/>
            <a:ext cx="9247195" cy="4351338"/>
          </a:xfrm>
        </p:spPr>
      </p:pic>
    </p:spTree>
    <p:extLst>
      <p:ext uri="{BB962C8B-B14F-4D97-AF65-F5344CB8AC3E}">
        <p14:creationId xmlns:p14="http://schemas.microsoft.com/office/powerpoint/2010/main" val="397770415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BC594C-BB9F-446C-B9C8-53FCC6AE93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 </a:t>
            </a:r>
            <a:r>
              <a:rPr lang="en-US" dirty="0" err="1"/>
              <a:t>BikeData_DF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0E2E35-543F-4073-B138-BAAC34A626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13005" y="1825625"/>
            <a:ext cx="9165990" cy="4351338"/>
          </a:xfrm>
        </p:spPr>
      </p:pic>
    </p:spTree>
    <p:extLst>
      <p:ext uri="{BB962C8B-B14F-4D97-AF65-F5344CB8AC3E}">
        <p14:creationId xmlns:p14="http://schemas.microsoft.com/office/powerpoint/2010/main" val="248278741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DE4B8A-FB37-4162-A15A-399E5AF86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Also we have add staging linked service and its folder (mandatory)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A48655E-0E25-48B7-AAE8-F0EF352771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92793" y="1825625"/>
            <a:ext cx="9206414" cy="4351338"/>
          </a:xfrm>
        </p:spPr>
      </p:pic>
    </p:spTree>
    <p:extLst>
      <p:ext uri="{BB962C8B-B14F-4D97-AF65-F5344CB8AC3E}">
        <p14:creationId xmlns:p14="http://schemas.microsoft.com/office/powerpoint/2010/main" val="29280397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921D4-499D-416D-BC39-34E6C42B2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Trigger Now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C19CDFD-727D-4137-9EAC-34C38D632F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82040" y="1825625"/>
            <a:ext cx="9227920" cy="4351338"/>
          </a:xfrm>
        </p:spPr>
      </p:pic>
    </p:spTree>
    <p:extLst>
      <p:ext uri="{BB962C8B-B14F-4D97-AF65-F5344CB8AC3E}">
        <p14:creationId xmlns:p14="http://schemas.microsoft.com/office/powerpoint/2010/main" val="4044243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190C5-2389-4EC6-8239-BA3DABAAA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go to container &gt; datasets ( Named this during creation) 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BF043CB-F291-44A8-89AB-EBC0A0ADCD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02921" y="1825625"/>
            <a:ext cx="9186158" cy="4351338"/>
          </a:xfrm>
        </p:spPr>
      </p:pic>
    </p:spTree>
    <p:extLst>
      <p:ext uri="{BB962C8B-B14F-4D97-AF65-F5344CB8AC3E}">
        <p14:creationId xmlns:p14="http://schemas.microsoft.com/office/powerpoint/2010/main" val="255147049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BABFEF-02A2-4A9D-9415-06CC24E40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Success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9D2B06E-BA16-49ED-AC25-1AA226CC1F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92793" y="1825625"/>
            <a:ext cx="9206414" cy="4351338"/>
          </a:xfrm>
        </p:spPr>
      </p:pic>
    </p:spTree>
    <p:extLst>
      <p:ext uri="{BB962C8B-B14F-4D97-AF65-F5344CB8AC3E}">
        <p14:creationId xmlns:p14="http://schemas.microsoft.com/office/powerpoint/2010/main" val="414891242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9F0114-250A-44E1-9303-6B757AD08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if we go to </a:t>
            </a:r>
            <a:r>
              <a:rPr lang="en-US" dirty="0" err="1"/>
              <a:t>WorkSpace</a:t>
            </a:r>
            <a:r>
              <a:rPr lang="en-US" dirty="0"/>
              <a:t> &gt; SQL database &gt; </a:t>
            </a:r>
            <a:r>
              <a:rPr lang="en-US" dirty="0" err="1"/>
              <a:t>Dedicatedpratikpool</a:t>
            </a:r>
            <a:r>
              <a:rPr lang="en-US" dirty="0"/>
              <a:t> &gt; Table &gt; </a:t>
            </a:r>
            <a:r>
              <a:rPr lang="en-US" dirty="0" err="1"/>
              <a:t>bikeData_TB</a:t>
            </a:r>
            <a:r>
              <a:rPr lang="en-US" dirty="0"/>
              <a:t> &gt; Select 100 rows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6795272-E8C8-4610-824F-BD78438B63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97863" y="1825625"/>
            <a:ext cx="9196274" cy="4351338"/>
          </a:xfrm>
        </p:spPr>
      </p:pic>
    </p:spTree>
    <p:extLst>
      <p:ext uri="{BB962C8B-B14F-4D97-AF65-F5344CB8AC3E}">
        <p14:creationId xmlns:p14="http://schemas.microsoft.com/office/powerpoint/2010/main" val="14573333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36E3F-EE3F-41F9-90A1-60224CD60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can see the data in Dedicated SQL Database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A8D0FB6-8AA3-446E-A6E8-8CB40EE08B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8047" y="1825625"/>
            <a:ext cx="9135905" cy="4351338"/>
          </a:xfrm>
        </p:spPr>
      </p:pic>
    </p:spTree>
    <p:extLst>
      <p:ext uri="{BB962C8B-B14F-4D97-AF65-F5344CB8AC3E}">
        <p14:creationId xmlns:p14="http://schemas.microsoft.com/office/powerpoint/2010/main" val="100569065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48A4E5-6129-499A-A0AF-17A455625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Similar you can do data transformation in Apache Spark pool in same way  </a:t>
            </a:r>
            <a:br>
              <a:rPr lang="en-IN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DD7319-9093-4603-9393-A638133906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596178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3DAE98-661A-459E-9510-92E66FF2B5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upload the required data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6B72402-8B34-4E2C-9542-AD123B2588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77517" y="1825625"/>
            <a:ext cx="9236966" cy="4351338"/>
          </a:xfrm>
        </p:spPr>
      </p:pic>
    </p:spTree>
    <p:extLst>
      <p:ext uri="{BB962C8B-B14F-4D97-AF65-F5344CB8AC3E}">
        <p14:creationId xmlns:p14="http://schemas.microsoft.com/office/powerpoint/2010/main" val="10678489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E228B-4FB2-4453-ADCC-729D73D8C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go to Data &gt; Linked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9517A13-5AD1-4512-9754-57536EFB47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97863" y="1825625"/>
            <a:ext cx="9196274" cy="4351338"/>
          </a:xfrm>
        </p:spPr>
      </p:pic>
    </p:spTree>
    <p:extLst>
      <p:ext uri="{BB962C8B-B14F-4D97-AF65-F5344CB8AC3E}">
        <p14:creationId xmlns:p14="http://schemas.microsoft.com/office/powerpoint/2010/main" val="20724752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038BD0-1D44-49CE-8CBE-B254FDDDCB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click ADLSGen2 &gt; </a:t>
            </a:r>
            <a:r>
              <a:rPr lang="en-US" dirty="0" err="1"/>
              <a:t>pratikadls</a:t>
            </a:r>
            <a:r>
              <a:rPr lang="en-US" dirty="0"/>
              <a:t> &gt; datasets. The ADLS is already linked and the is </a:t>
            </a:r>
            <a:r>
              <a:rPr lang="en-US" dirty="0" err="1"/>
              <a:t>showen</a:t>
            </a:r>
            <a:r>
              <a:rPr lang="en-US" dirty="0"/>
              <a:t> in synapse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B1A9061-9DDE-40F1-8C8B-C984139E00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62139" y="1825625"/>
            <a:ext cx="9267722" cy="4351338"/>
          </a:xfrm>
        </p:spPr>
      </p:pic>
    </p:spTree>
    <p:extLst>
      <p:ext uri="{BB962C8B-B14F-4D97-AF65-F5344CB8AC3E}">
        <p14:creationId xmlns:p14="http://schemas.microsoft.com/office/powerpoint/2010/main" val="22655896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4C9E57-A714-4D47-BAE7-4797DD8FF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go to monitor &gt; SQL pools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B2ED6C6-FEEC-4269-AE99-4407FF8CAC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82620" y="1825625"/>
            <a:ext cx="9226759" cy="4351338"/>
          </a:xfrm>
        </p:spPr>
      </p:pic>
    </p:spTree>
    <p:extLst>
      <p:ext uri="{BB962C8B-B14F-4D97-AF65-F5344CB8AC3E}">
        <p14:creationId xmlns:p14="http://schemas.microsoft.com/office/powerpoint/2010/main" val="30695992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</TotalTime>
  <Words>436</Words>
  <Application>Microsoft Office PowerPoint</Application>
  <PresentationFormat>Widescreen</PresentationFormat>
  <Paragraphs>54</Paragraphs>
  <Slides>53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7" baseType="lpstr">
      <vt:lpstr>Arial</vt:lpstr>
      <vt:lpstr>Calibri</vt:lpstr>
      <vt:lpstr>Calibri Light</vt:lpstr>
      <vt:lpstr>Office Theme</vt:lpstr>
      <vt:lpstr>Pipeline 1 (Azure Synapse Analytics)</vt:lpstr>
      <vt:lpstr>Azure Synapse Analytics WS</vt:lpstr>
      <vt:lpstr>Go to Develop &gt; click ‘+’ . This services we can perform in Synapse</vt:lpstr>
      <vt:lpstr>Now go to resource group, this is ADLS which is created during synapse creation. Its already linked to Synapse WS</vt:lpstr>
      <vt:lpstr>Now go to container &gt; datasets ( Named this during creation) </vt:lpstr>
      <vt:lpstr>Now upload the required data</vt:lpstr>
      <vt:lpstr>Now go to Data &gt; Linked</vt:lpstr>
      <vt:lpstr>Now click ADLSGen2 &gt; pratikadls &gt; datasets. The ADLS is already linked and the is showen in synapse</vt:lpstr>
      <vt:lpstr>Now go to monitor &gt; SQL pools</vt:lpstr>
      <vt:lpstr>This is already created Built-in Serverless SQL </vt:lpstr>
      <vt:lpstr>Now go to manage  &gt; SQL pools</vt:lpstr>
      <vt:lpstr>NEW </vt:lpstr>
      <vt:lpstr>Now here we can create Dedicated SQL pool for storage of Target table. Give name and performance level according to requirement</vt:lpstr>
      <vt:lpstr>Now go to apache spark pool to create Spark WS (like Databricks)</vt:lpstr>
      <vt:lpstr>Now select this according to requirement</vt:lpstr>
      <vt:lpstr>Now go to data &gt; bikedata.csv &gt; New SQL script (Right Click) &gt; Select Top 1000</vt:lpstr>
      <vt:lpstr>Now here we can see the data through SQL</vt:lpstr>
      <vt:lpstr>Now if go to ‘Load to Dataframe’ it will open in Spark Pool and it will give IDE like Databricks. There in Spark pool we can work similar like databricks</vt:lpstr>
      <vt:lpstr>Now go to New data Flow </vt:lpstr>
      <vt:lpstr>Select file Format – CSV so delimited text</vt:lpstr>
      <vt:lpstr>Create</vt:lpstr>
      <vt:lpstr>Now we can perform dataflow like ADF here</vt:lpstr>
      <vt:lpstr>On Data Flow debug</vt:lpstr>
      <vt:lpstr>Go to projection &gt; import projection to see columns</vt:lpstr>
      <vt:lpstr>Projection successfully imported</vt:lpstr>
      <vt:lpstr>Go to data preview &gt; refresh to preview data</vt:lpstr>
      <vt:lpstr>Rename as ‘InputData’</vt:lpstr>
      <vt:lpstr>Derived Column</vt:lpstr>
      <vt:lpstr>Perform the Required Transformation</vt:lpstr>
      <vt:lpstr>Calculated Profit</vt:lpstr>
      <vt:lpstr>Now go to manage &gt; SQL pool &gt; New to Create Dedicated SQL Pool for Sink of Target Table</vt:lpstr>
      <vt:lpstr>Give SQL pool name and performance level</vt:lpstr>
      <vt:lpstr>Additional settings </vt:lpstr>
      <vt:lpstr>Create</vt:lpstr>
      <vt:lpstr>Now create Sink</vt:lpstr>
      <vt:lpstr>New</vt:lpstr>
      <vt:lpstr>Azure Synapse Analytics</vt:lpstr>
      <vt:lpstr>Now clicked the linked service as it has already connected via Synapse</vt:lpstr>
      <vt:lpstr>New Table</vt:lpstr>
      <vt:lpstr>Rename as ‘BikeData_TB’  &gt;  Create</vt:lpstr>
      <vt:lpstr>Also Go to Sink &gt; Open</vt:lpstr>
      <vt:lpstr>Give DBname (Important)</vt:lpstr>
      <vt:lpstr>Now Give this name to DBName</vt:lpstr>
      <vt:lpstr>Publish</vt:lpstr>
      <vt:lpstr>Pipeline</vt:lpstr>
      <vt:lpstr>Dataflow</vt:lpstr>
      <vt:lpstr>Select BikeData_DF</vt:lpstr>
      <vt:lpstr>Also we have add staging linked service and its folder (mandatory)</vt:lpstr>
      <vt:lpstr>Trigger Now</vt:lpstr>
      <vt:lpstr>Success</vt:lpstr>
      <vt:lpstr>Now if we go to WorkSpace &gt; SQL database &gt; Dedicatedpratikpool &gt; Table &gt; bikeData_TB &gt; Select 100 rows</vt:lpstr>
      <vt:lpstr>We can see the data in Dedicated SQL Database</vt:lpstr>
      <vt:lpstr>Similar you can do data transformation in Apache Spark pool in same way 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Pipeline 1 (Azure Synapse Analytics)</dc:title>
  <dc:creator>Mr Pratik</dc:creator>
  <cp:lastModifiedBy>Mr Pratik</cp:lastModifiedBy>
  <cp:revision>2</cp:revision>
  <dcterms:created xsi:type="dcterms:W3CDTF">2024-10-21T16:17:42Z</dcterms:created>
  <dcterms:modified xsi:type="dcterms:W3CDTF">2024-10-22T15:49:40Z</dcterms:modified>
</cp:coreProperties>
</file>